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2" r:id="rId2"/>
    <p:sldId id="257" r:id="rId3"/>
    <p:sldId id="261" r:id="rId4"/>
    <p:sldId id="258" r:id="rId5"/>
    <p:sldId id="259" r:id="rId6"/>
    <p:sldId id="260" r:id="rId7"/>
    <p:sldId id="262" r:id="rId8"/>
    <p:sldId id="263" r:id="rId9"/>
    <p:sldId id="264" r:id="rId10"/>
    <p:sldId id="265" r:id="rId11"/>
    <p:sldId id="266" r:id="rId12"/>
    <p:sldId id="267" r:id="rId13"/>
    <p:sldId id="269" r:id="rId14"/>
    <p:sldId id="270" r:id="rId15"/>
    <p:sldId id="271"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138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2CF898-BBE0-1C44-923F-3698AE69ED45}" type="datetimeFigureOut">
              <a:rPr lang="en-US" smtClean="0"/>
              <a:t>11/13/15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82055-2280-0446-8D73-81A3FF3AC76E}" type="slidenum">
              <a:rPr lang="en-US" smtClean="0"/>
              <a:t>‹#›</a:t>
            </a:fld>
            <a:endParaRPr lang="en-US"/>
          </a:p>
        </p:txBody>
      </p:sp>
    </p:spTree>
    <p:extLst>
      <p:ext uri="{BB962C8B-B14F-4D97-AF65-F5344CB8AC3E}">
        <p14:creationId xmlns:p14="http://schemas.microsoft.com/office/powerpoint/2010/main" val="3601151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2CF898-BBE0-1C44-923F-3698AE69ED45}" type="datetimeFigureOut">
              <a:rPr lang="en-US" smtClean="0"/>
              <a:t>11/13/15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82055-2280-0446-8D73-81A3FF3AC76E}" type="slidenum">
              <a:rPr lang="en-US" smtClean="0"/>
              <a:t>‹#›</a:t>
            </a:fld>
            <a:endParaRPr lang="en-US"/>
          </a:p>
        </p:txBody>
      </p:sp>
    </p:spTree>
    <p:extLst>
      <p:ext uri="{BB962C8B-B14F-4D97-AF65-F5344CB8AC3E}">
        <p14:creationId xmlns:p14="http://schemas.microsoft.com/office/powerpoint/2010/main" val="722186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2CF898-BBE0-1C44-923F-3698AE69ED45}" type="datetimeFigureOut">
              <a:rPr lang="en-US" smtClean="0"/>
              <a:t>11/13/15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82055-2280-0446-8D73-81A3FF3AC76E}" type="slidenum">
              <a:rPr lang="en-US" smtClean="0"/>
              <a:t>‹#›</a:t>
            </a:fld>
            <a:endParaRPr lang="en-US"/>
          </a:p>
        </p:txBody>
      </p:sp>
    </p:spTree>
    <p:extLst>
      <p:ext uri="{BB962C8B-B14F-4D97-AF65-F5344CB8AC3E}">
        <p14:creationId xmlns:p14="http://schemas.microsoft.com/office/powerpoint/2010/main" val="534982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2CF898-BBE0-1C44-923F-3698AE69ED45}" type="datetimeFigureOut">
              <a:rPr lang="en-US" smtClean="0"/>
              <a:t>11/13/15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82055-2280-0446-8D73-81A3FF3AC76E}" type="slidenum">
              <a:rPr lang="en-US" smtClean="0"/>
              <a:t>‹#›</a:t>
            </a:fld>
            <a:endParaRPr lang="en-US"/>
          </a:p>
        </p:txBody>
      </p:sp>
    </p:spTree>
    <p:extLst>
      <p:ext uri="{BB962C8B-B14F-4D97-AF65-F5344CB8AC3E}">
        <p14:creationId xmlns:p14="http://schemas.microsoft.com/office/powerpoint/2010/main" val="220421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2CF898-BBE0-1C44-923F-3698AE69ED45}" type="datetimeFigureOut">
              <a:rPr lang="en-US" smtClean="0"/>
              <a:t>11/13/15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482055-2280-0446-8D73-81A3FF3AC76E}" type="slidenum">
              <a:rPr lang="en-US" smtClean="0"/>
              <a:t>‹#›</a:t>
            </a:fld>
            <a:endParaRPr lang="en-US"/>
          </a:p>
        </p:txBody>
      </p:sp>
    </p:spTree>
    <p:extLst>
      <p:ext uri="{BB962C8B-B14F-4D97-AF65-F5344CB8AC3E}">
        <p14:creationId xmlns:p14="http://schemas.microsoft.com/office/powerpoint/2010/main" val="83456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2CF898-BBE0-1C44-923F-3698AE69ED45}" type="datetimeFigureOut">
              <a:rPr lang="en-US" smtClean="0"/>
              <a:t>11/13/15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482055-2280-0446-8D73-81A3FF3AC76E}" type="slidenum">
              <a:rPr lang="en-US" smtClean="0"/>
              <a:t>‹#›</a:t>
            </a:fld>
            <a:endParaRPr lang="en-US"/>
          </a:p>
        </p:txBody>
      </p:sp>
    </p:spTree>
    <p:extLst>
      <p:ext uri="{BB962C8B-B14F-4D97-AF65-F5344CB8AC3E}">
        <p14:creationId xmlns:p14="http://schemas.microsoft.com/office/powerpoint/2010/main" val="2073345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2CF898-BBE0-1C44-923F-3698AE69ED45}" type="datetimeFigureOut">
              <a:rPr lang="en-US" smtClean="0"/>
              <a:t>11/13/15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482055-2280-0446-8D73-81A3FF3AC76E}" type="slidenum">
              <a:rPr lang="en-US" smtClean="0"/>
              <a:t>‹#›</a:t>
            </a:fld>
            <a:endParaRPr lang="en-US"/>
          </a:p>
        </p:txBody>
      </p:sp>
    </p:spTree>
    <p:extLst>
      <p:ext uri="{BB962C8B-B14F-4D97-AF65-F5344CB8AC3E}">
        <p14:creationId xmlns:p14="http://schemas.microsoft.com/office/powerpoint/2010/main" val="3091333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2CF898-BBE0-1C44-923F-3698AE69ED45}" type="datetimeFigureOut">
              <a:rPr lang="en-US" smtClean="0"/>
              <a:t>11/13/15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82055-2280-0446-8D73-81A3FF3AC76E}" type="slidenum">
              <a:rPr lang="en-US" smtClean="0"/>
              <a:t>‹#›</a:t>
            </a:fld>
            <a:endParaRPr lang="en-US"/>
          </a:p>
        </p:txBody>
      </p:sp>
    </p:spTree>
    <p:extLst>
      <p:ext uri="{BB962C8B-B14F-4D97-AF65-F5344CB8AC3E}">
        <p14:creationId xmlns:p14="http://schemas.microsoft.com/office/powerpoint/2010/main" val="569800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2CF898-BBE0-1C44-923F-3698AE69ED45}" type="datetimeFigureOut">
              <a:rPr lang="en-US" smtClean="0"/>
              <a:t>11/13/15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82055-2280-0446-8D73-81A3FF3AC76E}" type="slidenum">
              <a:rPr lang="en-US" smtClean="0"/>
              <a:t>‹#›</a:t>
            </a:fld>
            <a:endParaRPr lang="en-US"/>
          </a:p>
        </p:txBody>
      </p:sp>
    </p:spTree>
    <p:extLst>
      <p:ext uri="{BB962C8B-B14F-4D97-AF65-F5344CB8AC3E}">
        <p14:creationId xmlns:p14="http://schemas.microsoft.com/office/powerpoint/2010/main" val="2607412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2CF898-BBE0-1C44-923F-3698AE69ED45}" type="datetimeFigureOut">
              <a:rPr lang="en-US" smtClean="0"/>
              <a:t>11/13/15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82055-2280-0446-8D73-81A3FF3AC76E}" type="slidenum">
              <a:rPr lang="en-US" smtClean="0"/>
              <a:t>‹#›</a:t>
            </a:fld>
            <a:endParaRPr lang="en-US"/>
          </a:p>
        </p:txBody>
      </p:sp>
    </p:spTree>
    <p:extLst>
      <p:ext uri="{BB962C8B-B14F-4D97-AF65-F5344CB8AC3E}">
        <p14:creationId xmlns:p14="http://schemas.microsoft.com/office/powerpoint/2010/main" val="1271109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2CF898-BBE0-1C44-923F-3698AE69ED45}" type="datetimeFigureOut">
              <a:rPr lang="en-US" smtClean="0"/>
              <a:t>11/13/15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82055-2280-0446-8D73-81A3FF3AC76E}" type="slidenum">
              <a:rPr lang="en-US" smtClean="0"/>
              <a:t>‹#›</a:t>
            </a:fld>
            <a:endParaRPr lang="en-US"/>
          </a:p>
        </p:txBody>
      </p:sp>
    </p:spTree>
    <p:extLst>
      <p:ext uri="{BB962C8B-B14F-4D97-AF65-F5344CB8AC3E}">
        <p14:creationId xmlns:p14="http://schemas.microsoft.com/office/powerpoint/2010/main" val="279275937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Garamond"/>
                <a:cs typeface="Garamond"/>
              </a:defRPr>
            </a:lvl1pPr>
          </a:lstStyle>
          <a:p>
            <a:fld id="{BF2CF898-BBE0-1C44-923F-3698AE69ED45}" type="datetimeFigureOut">
              <a:rPr lang="en-US" smtClean="0"/>
              <a:pPr/>
              <a:t>11/13/15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Garamond"/>
                <a:cs typeface="Garamond"/>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Garamond"/>
                <a:cs typeface="Garamond"/>
              </a:defRPr>
            </a:lvl1pPr>
          </a:lstStyle>
          <a:p>
            <a:fld id="{16482055-2280-0446-8D73-81A3FF3AC76E}" type="slidenum">
              <a:rPr lang="en-US" smtClean="0"/>
              <a:pPr/>
              <a:t>‹#›</a:t>
            </a:fld>
            <a:endParaRPr lang="en-US"/>
          </a:p>
        </p:txBody>
      </p:sp>
      <p:pic>
        <p:nvPicPr>
          <p:cNvPr id="7" name="Picture 6" descr="Spiritual-Gifts-Logo.jpg"/>
          <p:cNvPicPr>
            <a:picLocks noChangeAspect="1"/>
          </p:cNvPicPr>
          <p:nvPr userDrawn="1"/>
        </p:nvPicPr>
        <p:blipFill rotWithShape="1">
          <a:blip r:embed="rId13">
            <a:alphaModFix amt="12000"/>
            <a:extLst>
              <a:ext uri="{28A0092B-C50C-407E-A947-70E740481C1C}">
                <a14:useLocalDpi xmlns:a14="http://schemas.microsoft.com/office/drawing/2010/main" val="0"/>
              </a:ext>
            </a:extLst>
          </a:blip>
          <a:srcRect b="4964"/>
          <a:stretch/>
        </p:blipFill>
        <p:spPr>
          <a:xfrm>
            <a:off x="1954952" y="7791"/>
            <a:ext cx="5564097" cy="6913292"/>
          </a:xfrm>
          <a:prstGeom prst="rect">
            <a:avLst/>
          </a:prstGeom>
        </p:spPr>
      </p:pic>
    </p:spTree>
    <p:extLst>
      <p:ext uri="{BB962C8B-B14F-4D97-AF65-F5344CB8AC3E}">
        <p14:creationId xmlns:p14="http://schemas.microsoft.com/office/powerpoint/2010/main" val="36505933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Garamond"/>
          <a:ea typeface="+mj-ea"/>
          <a:cs typeface="Garamond"/>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Garamond"/>
          <a:ea typeface="+mn-ea"/>
          <a:cs typeface="Garamond"/>
        </a:defRPr>
      </a:lvl1pPr>
      <a:lvl2pPr marL="742950" indent="-285750" algn="l" defTabSz="457200" rtl="0" eaLnBrk="1" latinLnBrk="0" hangingPunct="1">
        <a:spcBef>
          <a:spcPct val="20000"/>
        </a:spcBef>
        <a:buFont typeface="Arial"/>
        <a:buChar char="–"/>
        <a:defRPr sz="2800" kern="1200">
          <a:solidFill>
            <a:schemeClr val="tx1"/>
          </a:solidFill>
          <a:latin typeface="Garamond"/>
          <a:ea typeface="+mn-ea"/>
          <a:cs typeface="Garamond"/>
        </a:defRPr>
      </a:lvl2pPr>
      <a:lvl3pPr marL="1143000" indent="-228600" algn="l" defTabSz="457200" rtl="0" eaLnBrk="1" latinLnBrk="0" hangingPunct="1">
        <a:spcBef>
          <a:spcPct val="20000"/>
        </a:spcBef>
        <a:buFont typeface="Arial"/>
        <a:buChar char="•"/>
        <a:defRPr sz="2400" kern="1200">
          <a:solidFill>
            <a:schemeClr val="tx1"/>
          </a:solidFill>
          <a:latin typeface="Garamond"/>
          <a:ea typeface="+mn-ea"/>
          <a:cs typeface="Garamond"/>
        </a:defRPr>
      </a:lvl3pPr>
      <a:lvl4pPr marL="1600200" indent="-228600" algn="l" defTabSz="457200" rtl="0" eaLnBrk="1" latinLnBrk="0" hangingPunct="1">
        <a:spcBef>
          <a:spcPct val="20000"/>
        </a:spcBef>
        <a:buFont typeface="Arial"/>
        <a:buChar char="–"/>
        <a:defRPr sz="2000" kern="1200">
          <a:solidFill>
            <a:schemeClr val="tx1"/>
          </a:solidFill>
          <a:latin typeface="Garamond"/>
          <a:ea typeface="+mn-ea"/>
          <a:cs typeface="Garamond"/>
        </a:defRPr>
      </a:lvl4pPr>
      <a:lvl5pPr marL="2057400" indent="-228600" algn="l" defTabSz="457200" rtl="0" eaLnBrk="1" latinLnBrk="0" hangingPunct="1">
        <a:spcBef>
          <a:spcPct val="20000"/>
        </a:spcBef>
        <a:buFont typeface="Arial"/>
        <a:buChar char="»"/>
        <a:defRPr sz="2000" kern="1200">
          <a:solidFill>
            <a:schemeClr val="tx1"/>
          </a:solidFill>
          <a:latin typeface="Garamond"/>
          <a:ea typeface="+mn-ea"/>
          <a:cs typeface="Garamond"/>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83847"/>
            <a:ext cx="8229600" cy="1143000"/>
          </a:xfrm>
        </p:spPr>
        <p:txBody>
          <a:bodyPr/>
          <a:lstStyle/>
          <a:p>
            <a:r>
              <a:rPr lang="en-US" dirty="0" smtClean="0"/>
              <a:t>Spiritual Gifts Workshop</a:t>
            </a:r>
            <a:endParaRPr lang="en-US" dirty="0"/>
          </a:p>
        </p:txBody>
      </p:sp>
      <p:sp>
        <p:nvSpPr>
          <p:cNvPr id="3" name="Content Placeholder 2"/>
          <p:cNvSpPr>
            <a:spLocks noGrp="1"/>
          </p:cNvSpPr>
          <p:nvPr>
            <p:ph idx="1"/>
          </p:nvPr>
        </p:nvSpPr>
        <p:spPr/>
        <p:txBody>
          <a:bodyPr>
            <a:normAutofit fontScale="85000" lnSpcReduction="20000"/>
          </a:bodyPr>
          <a:lstStyle/>
          <a:p>
            <a:pPr marL="0" indent="0" algn="r">
              <a:buNone/>
            </a:pPr>
            <a:endParaRPr lang="en-US" dirty="0" smtClean="0"/>
          </a:p>
          <a:p>
            <a:pPr marL="0" indent="0" algn="r">
              <a:buNone/>
            </a:pPr>
            <a:endParaRPr lang="en-US" dirty="0"/>
          </a:p>
          <a:p>
            <a:pPr marL="0" indent="0" algn="r">
              <a:buNone/>
            </a:pPr>
            <a:endParaRPr lang="en-US" dirty="0" smtClean="0"/>
          </a:p>
          <a:p>
            <a:pPr marL="0" indent="0" algn="r">
              <a:buNone/>
            </a:pPr>
            <a:endParaRPr lang="en-US" dirty="0"/>
          </a:p>
          <a:p>
            <a:pPr marL="0" indent="0" algn="r">
              <a:buNone/>
            </a:pPr>
            <a:r>
              <a:rPr lang="en-US" dirty="0" smtClean="0"/>
              <a:t>The Episcopal Church in South Carolina’s Diocesan Convention</a:t>
            </a:r>
          </a:p>
          <a:p>
            <a:pPr marL="0" indent="0" algn="r">
              <a:buNone/>
            </a:pPr>
            <a:r>
              <a:rPr lang="en-US" dirty="0" smtClean="0"/>
              <a:t>Holy Cross Faith Memorial Episcopal Church</a:t>
            </a:r>
          </a:p>
          <a:p>
            <a:pPr marL="0" indent="0" algn="r">
              <a:buNone/>
            </a:pPr>
            <a:r>
              <a:rPr lang="en-US" dirty="0" err="1" smtClean="0"/>
              <a:t>Pawleys</a:t>
            </a:r>
            <a:r>
              <a:rPr lang="en-US" dirty="0" smtClean="0"/>
              <a:t> Island, SC</a:t>
            </a:r>
          </a:p>
          <a:p>
            <a:pPr marL="0" indent="0" algn="r">
              <a:buNone/>
            </a:pPr>
            <a:r>
              <a:rPr lang="en-US" dirty="0" smtClean="0"/>
              <a:t>November 20, 2015</a:t>
            </a:r>
          </a:p>
          <a:p>
            <a:pPr marL="0" indent="0" algn="r">
              <a:buNone/>
            </a:pPr>
            <a:r>
              <a:rPr lang="en-US" sz="2400" dirty="0" smtClean="0"/>
              <a:t>Presenter: The Reverend Jemonde Taylor, Rector</a:t>
            </a:r>
          </a:p>
          <a:p>
            <a:pPr marL="0" indent="0" algn="r">
              <a:buNone/>
            </a:pPr>
            <a:r>
              <a:rPr lang="en-US" sz="2400" dirty="0" smtClean="0"/>
              <a:t>St. Ambrose Episcopal Church, Raleigh, NC</a:t>
            </a:r>
            <a:r>
              <a:rPr lang="en-US" dirty="0" smtClean="0"/>
              <a:t> </a:t>
            </a:r>
            <a:endParaRPr lang="en-US" dirty="0"/>
          </a:p>
        </p:txBody>
      </p:sp>
    </p:spTree>
    <p:extLst>
      <p:ext uri="{BB962C8B-B14F-4D97-AF65-F5344CB8AC3E}">
        <p14:creationId xmlns:p14="http://schemas.microsoft.com/office/powerpoint/2010/main" val="7754065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4000" b="1" dirty="0"/>
              <a:t>Why are you here? </a:t>
            </a:r>
            <a:endParaRPr lang="en-US" sz="4000" b="1" dirty="0" smtClean="0"/>
          </a:p>
          <a:p>
            <a:pPr marL="0" indent="0" algn="ctr">
              <a:buNone/>
            </a:pPr>
            <a:endParaRPr lang="en-US" sz="4000" b="1" dirty="0" smtClean="0"/>
          </a:p>
          <a:p>
            <a:pPr marL="0" indent="0" algn="ctr">
              <a:buNone/>
            </a:pPr>
            <a:r>
              <a:rPr lang="en-US" sz="4000" b="1" dirty="0" smtClean="0"/>
              <a:t>What </a:t>
            </a:r>
            <a:r>
              <a:rPr lang="en-US" sz="4000" b="1" dirty="0"/>
              <a:t>do you hope to gain from this </a:t>
            </a:r>
            <a:r>
              <a:rPr lang="en-US" sz="4000" b="1" dirty="0" smtClean="0"/>
              <a:t>session</a:t>
            </a:r>
            <a:r>
              <a:rPr lang="en-US" sz="4000" b="1" dirty="0"/>
              <a:t>?</a:t>
            </a:r>
            <a:r>
              <a:rPr lang="en-US" sz="4000" b="1" dirty="0" smtClean="0">
                <a:effectLst/>
              </a:rPr>
              <a:t> </a:t>
            </a:r>
            <a:endParaRPr lang="en-US" sz="4000" b="1" dirty="0"/>
          </a:p>
        </p:txBody>
      </p:sp>
    </p:spTree>
    <p:extLst>
      <p:ext uri="{BB962C8B-B14F-4D97-AF65-F5344CB8AC3E}">
        <p14:creationId xmlns:p14="http://schemas.microsoft.com/office/powerpoint/2010/main" val="681259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ctr">
              <a:buNone/>
            </a:pPr>
            <a:endParaRPr lang="en-US" b="1" dirty="0" smtClean="0"/>
          </a:p>
          <a:p>
            <a:pPr marL="0" indent="0" algn="ctr">
              <a:buNone/>
            </a:pPr>
            <a:r>
              <a:rPr lang="en-US" b="1" dirty="0" smtClean="0"/>
              <a:t>What do most Episcopalians you know think about spiritual gifts?</a:t>
            </a:r>
            <a:endParaRPr lang="en-US" b="1" dirty="0"/>
          </a:p>
          <a:p>
            <a:pPr marL="0" indent="0">
              <a:buNone/>
            </a:pPr>
            <a:endParaRPr lang="en-US" dirty="0"/>
          </a:p>
        </p:txBody>
      </p:sp>
    </p:spTree>
    <p:extLst>
      <p:ext uri="{BB962C8B-B14F-4D97-AF65-F5344CB8AC3E}">
        <p14:creationId xmlns:p14="http://schemas.microsoft.com/office/powerpoint/2010/main" val="381792348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Discerning Your Spiritual Gifts</a:t>
            </a:r>
            <a:r>
              <a:rPr lang="en-US" dirty="0" smtClean="0"/>
              <a:t/>
            </a:r>
            <a:br>
              <a:rPr lang="en-US" dirty="0" smtClean="0"/>
            </a:br>
            <a:r>
              <a:rPr lang="en-US" sz="2600" dirty="0" smtClean="0"/>
              <a:t>by Fr. Lloyd Edwards</a:t>
            </a:r>
            <a:endParaRPr lang="en-US" sz="2600" dirty="0"/>
          </a:p>
        </p:txBody>
      </p:sp>
      <p:sp>
        <p:nvSpPr>
          <p:cNvPr id="9" name="Content Placeholder 8"/>
          <p:cNvSpPr>
            <a:spLocks noGrp="1"/>
          </p:cNvSpPr>
          <p:nvPr>
            <p:ph idx="1"/>
          </p:nvPr>
        </p:nvSpPr>
        <p:spPr>
          <a:xfrm>
            <a:off x="457200" y="1600200"/>
            <a:ext cx="8229600" cy="4984148"/>
          </a:xfrm>
        </p:spPr>
        <p:txBody>
          <a:bodyPr/>
          <a:lstStyle/>
          <a:p>
            <a:pPr marL="0" indent="0" algn="ctr">
              <a:buNone/>
            </a:pPr>
            <a:r>
              <a:rPr lang="el-GR" b="1" dirty="0" smtClean="0"/>
              <a:t>Χάρισμα</a:t>
            </a:r>
            <a:r>
              <a:rPr lang="en-US" dirty="0" smtClean="0"/>
              <a:t>(charisma)</a:t>
            </a:r>
          </a:p>
          <a:p>
            <a:pPr marL="0" indent="0">
              <a:buNone/>
            </a:pPr>
            <a:r>
              <a:rPr lang="en-US" dirty="0" smtClean="0"/>
              <a:t>The word “</a:t>
            </a:r>
            <a:r>
              <a:rPr lang="en-US" b="1" dirty="0" smtClean="0"/>
              <a:t>gift</a:t>
            </a:r>
            <a:r>
              <a:rPr lang="en-US" dirty="0" smtClean="0"/>
              <a:t>” occurs in two ways in the NT</a:t>
            </a:r>
          </a:p>
          <a:p>
            <a:pPr marL="0" indent="0">
              <a:buNone/>
            </a:pPr>
            <a:r>
              <a:rPr lang="en-US" dirty="0"/>
              <a:t>James 1:17- “Every generous act of giving, with every perfect </a:t>
            </a:r>
            <a:r>
              <a:rPr lang="en-US" b="1" dirty="0"/>
              <a:t>gift</a:t>
            </a:r>
            <a:r>
              <a:rPr lang="en-US" dirty="0"/>
              <a:t>, is from above, coming down from the Father of lights, with whom there is no variation or shadow due to change.” </a:t>
            </a:r>
            <a:endParaRPr lang="en-US" dirty="0" smtClean="0"/>
          </a:p>
          <a:p>
            <a:pPr marL="0" indent="0">
              <a:buNone/>
            </a:pPr>
            <a:r>
              <a:rPr lang="en-US" dirty="0" smtClean="0"/>
              <a:t>The </a:t>
            </a:r>
            <a:r>
              <a:rPr lang="en-US" dirty="0"/>
              <a:t>primary gift from God is the Holy Spirit. All gifts flow from the </a:t>
            </a:r>
            <a:r>
              <a:rPr lang="en-US" dirty="0" smtClean="0"/>
              <a:t>Holy Spirit.</a:t>
            </a:r>
            <a:endParaRPr lang="en-US" dirty="0"/>
          </a:p>
          <a:p>
            <a:pPr marL="0" indent="0">
              <a:buNone/>
            </a:pPr>
            <a:endParaRPr lang="en-US" dirty="0"/>
          </a:p>
        </p:txBody>
      </p:sp>
    </p:spTree>
    <p:extLst>
      <p:ext uri="{BB962C8B-B14F-4D97-AF65-F5344CB8AC3E}">
        <p14:creationId xmlns:p14="http://schemas.microsoft.com/office/powerpoint/2010/main" val="365348253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Second and more specific use of </a:t>
            </a:r>
            <a:r>
              <a:rPr lang="en-US" b="1" dirty="0" smtClean="0"/>
              <a:t>gift </a:t>
            </a:r>
            <a:r>
              <a:rPr lang="en-US" dirty="0" smtClean="0"/>
              <a:t>refers to spiritual gifts (gifts for ministry).</a:t>
            </a:r>
          </a:p>
          <a:p>
            <a:pPr marL="0" indent="0">
              <a:buNone/>
            </a:pPr>
            <a:r>
              <a:rPr lang="en-US" dirty="0"/>
              <a:t>1 Peter 4:10-</a:t>
            </a:r>
            <a:r>
              <a:rPr lang="en-US" dirty="0" smtClean="0"/>
              <a:t>11</a:t>
            </a:r>
            <a:r>
              <a:rPr lang="en-US" dirty="0"/>
              <a:t> </a:t>
            </a:r>
            <a:r>
              <a:rPr lang="en-US" dirty="0" smtClean="0"/>
              <a:t>Like </a:t>
            </a:r>
            <a:r>
              <a:rPr lang="en-US" dirty="0"/>
              <a:t>good stewards of the manifold grace of God, serve one another with whatever gift each of you has received. </a:t>
            </a:r>
            <a:endParaRPr lang="en-US" b="1" dirty="0"/>
          </a:p>
        </p:txBody>
      </p:sp>
    </p:spTree>
    <p:extLst>
      <p:ext uri="{BB962C8B-B14F-4D97-AF65-F5344CB8AC3E}">
        <p14:creationId xmlns:p14="http://schemas.microsoft.com/office/powerpoint/2010/main" val="160460517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9314"/>
            <a:ext cx="9144000" cy="6828685"/>
          </a:xfrm>
        </p:spPr>
        <p:txBody>
          <a:bodyPr>
            <a:normAutofit/>
          </a:bodyPr>
          <a:lstStyle/>
          <a:p>
            <a:pPr marL="0" indent="0">
              <a:buNone/>
            </a:pPr>
            <a:r>
              <a:rPr lang="en-US" dirty="0"/>
              <a:t>Three major references to spiritual gifts in NT: </a:t>
            </a:r>
            <a:endParaRPr lang="en-US" dirty="0" smtClean="0"/>
          </a:p>
          <a:p>
            <a:pPr marL="0" indent="0">
              <a:buNone/>
            </a:pPr>
            <a:r>
              <a:rPr lang="en-US" dirty="0" smtClean="0"/>
              <a:t>Romans </a:t>
            </a:r>
            <a:r>
              <a:rPr lang="en-US" dirty="0"/>
              <a:t>12, I Corinthians 12, and Ephesians 4</a:t>
            </a:r>
          </a:p>
          <a:p>
            <a:pPr marL="0" indent="0">
              <a:buNone/>
            </a:pPr>
            <a:r>
              <a:rPr lang="en-US" dirty="0"/>
              <a:t>Romans 12:4-8</a:t>
            </a:r>
          </a:p>
          <a:p>
            <a:pPr marL="0" indent="0">
              <a:buNone/>
            </a:pPr>
            <a:r>
              <a:rPr lang="en-US" dirty="0" smtClean="0"/>
              <a:t>For </a:t>
            </a:r>
            <a:r>
              <a:rPr lang="en-US" dirty="0"/>
              <a:t>as in one body we have many members, and not all the members have the same function, so we, who are many, are one body in Christ, and individually we are members one of another. We have gifts that differ according to the grace given to us: prophecy, in proportion to faith; ministry, in ministering; the teacher, in teaching; the exhorter, in exhortation; the giver, in generosity; the leader, in diligence; the compassionate, in cheerfulness.</a:t>
            </a:r>
          </a:p>
          <a:p>
            <a:endParaRPr lang="en-US" dirty="0"/>
          </a:p>
        </p:txBody>
      </p:sp>
    </p:spTree>
    <p:extLst>
      <p:ext uri="{BB962C8B-B14F-4D97-AF65-F5344CB8AC3E}">
        <p14:creationId xmlns:p14="http://schemas.microsoft.com/office/powerpoint/2010/main" val="4339253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Spiritual Gifts vs. Natural Talents</a:t>
            </a:r>
            <a:endParaRPr lang="en-US" dirty="0"/>
          </a:p>
        </p:txBody>
      </p:sp>
      <p:sp>
        <p:nvSpPr>
          <p:cNvPr id="3" name="Content Placeholder 2"/>
          <p:cNvSpPr>
            <a:spLocks noGrp="1"/>
          </p:cNvSpPr>
          <p:nvPr>
            <p:ph idx="1"/>
          </p:nvPr>
        </p:nvSpPr>
        <p:spPr>
          <a:xfrm>
            <a:off x="457200" y="1600200"/>
            <a:ext cx="8686800" cy="5257800"/>
          </a:xfrm>
        </p:spPr>
        <p:txBody>
          <a:bodyPr>
            <a:normAutofit/>
          </a:bodyPr>
          <a:lstStyle/>
          <a:p>
            <a:pPr marL="0" indent="0">
              <a:buNone/>
            </a:pPr>
            <a:r>
              <a:rPr lang="en-US" dirty="0" smtClean="0"/>
              <a:t>Difference is stewardship</a:t>
            </a:r>
          </a:p>
          <a:p>
            <a:pPr marL="0" indent="0">
              <a:buNone/>
            </a:pPr>
            <a:r>
              <a:rPr lang="en-US" dirty="0" smtClean="0"/>
              <a:t>Frederick </a:t>
            </a:r>
            <a:r>
              <a:rPr lang="en-US" dirty="0" err="1" smtClean="0"/>
              <a:t>Buechner</a:t>
            </a:r>
            <a:r>
              <a:rPr lang="en-US" dirty="0" smtClean="0"/>
              <a:t> </a:t>
            </a:r>
            <a:r>
              <a:rPr lang="en-US" u="sng" dirty="0"/>
              <a:t>Wishful </a:t>
            </a:r>
            <a:r>
              <a:rPr lang="en-US" u="sng" dirty="0" smtClean="0"/>
              <a:t>Thinking</a:t>
            </a:r>
            <a:endParaRPr lang="en-US" dirty="0" smtClean="0"/>
          </a:p>
          <a:p>
            <a:pPr marL="0" indent="0">
              <a:buNone/>
            </a:pPr>
            <a:r>
              <a:rPr lang="en-US" dirty="0" smtClean="0"/>
              <a:t>There are all different kinds of voices calling you to all different kinds of work, and the problem is to find out which is the voice of God rather than of Society, say, or the superego or self-interest. By and large a good rule for finding out is this. The kind of work God usually calls you to is the kind of work (a) that you need most to do and (b) that the world most needs to have done. 				</a:t>
            </a:r>
            <a:endParaRPr lang="en-US" dirty="0"/>
          </a:p>
        </p:txBody>
      </p:sp>
    </p:spTree>
    <p:extLst>
      <p:ext uri="{BB962C8B-B14F-4D97-AF65-F5344CB8AC3E}">
        <p14:creationId xmlns:p14="http://schemas.microsoft.com/office/powerpoint/2010/main" val="373523169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Your Spiritual Gifts</a:t>
            </a:r>
            <a:endParaRPr lang="en-US" dirty="0"/>
          </a:p>
        </p:txBody>
      </p:sp>
      <p:sp>
        <p:nvSpPr>
          <p:cNvPr id="3" name="Content Placeholder 2"/>
          <p:cNvSpPr>
            <a:spLocks noGrp="1"/>
          </p:cNvSpPr>
          <p:nvPr>
            <p:ph idx="1"/>
          </p:nvPr>
        </p:nvSpPr>
        <p:spPr/>
        <p:txBody>
          <a:bodyPr/>
          <a:lstStyle/>
          <a:p>
            <a:pPr marL="0" indent="0">
              <a:buNone/>
            </a:pPr>
            <a:r>
              <a:rPr lang="en-US" dirty="0"/>
              <a:t>http://</a:t>
            </a:r>
            <a:r>
              <a:rPr lang="en-US" dirty="0" err="1"/>
              <a:t>www.elca.org</a:t>
            </a:r>
            <a:r>
              <a:rPr lang="en-US" dirty="0"/>
              <a:t>/Our-Work/Congregations-and-Synods/Faith-Practices/Assessment-Tools</a:t>
            </a:r>
            <a:endParaRPr lang="en-US" dirty="0"/>
          </a:p>
        </p:txBody>
      </p:sp>
    </p:spTree>
    <p:extLst>
      <p:ext uri="{BB962C8B-B14F-4D97-AF65-F5344CB8AC3E}">
        <p14:creationId xmlns:p14="http://schemas.microsoft.com/office/powerpoint/2010/main" val="288080797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jemonde_taylor_spiritual_gift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273" y="1"/>
            <a:ext cx="7800026" cy="6980278"/>
          </a:xfrm>
          <a:prstGeom prst="rect">
            <a:avLst/>
          </a:prstGeom>
        </p:spPr>
      </p:pic>
    </p:spTree>
    <p:extLst>
      <p:ext uri="{BB962C8B-B14F-4D97-AF65-F5344CB8AC3E}">
        <p14:creationId xmlns:p14="http://schemas.microsoft.com/office/powerpoint/2010/main" val="351515335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Spiritual Gifts Inventory Results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5296755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Wounds, Healing, and Spiritual Gifts </a:t>
            </a:r>
          </a:p>
        </p:txBody>
      </p:sp>
      <p:sp>
        <p:nvSpPr>
          <p:cNvPr id="3" name="Content Placeholder 2"/>
          <p:cNvSpPr>
            <a:spLocks noGrp="1"/>
          </p:cNvSpPr>
          <p:nvPr>
            <p:ph idx="1"/>
          </p:nvPr>
        </p:nvSpPr>
        <p:spPr>
          <a:xfrm>
            <a:off x="457200" y="1417638"/>
            <a:ext cx="8229600" cy="5257800"/>
          </a:xfrm>
        </p:spPr>
        <p:txBody>
          <a:bodyPr>
            <a:normAutofit/>
          </a:bodyPr>
          <a:lstStyle/>
          <a:p>
            <a:pPr marL="0" indent="0">
              <a:buNone/>
            </a:pPr>
            <a:r>
              <a:rPr lang="en-US" dirty="0"/>
              <a:t>To the extent that our gifts and wounds are related, there is meaning to be found in our suffering and in the particular injuries we have borne. The wounds we have suffered are in some sense the prerequisite for the gifts which we now enjoy.</a:t>
            </a:r>
          </a:p>
          <a:p>
            <a:pPr marL="0" indent="0">
              <a:buNone/>
            </a:pPr>
            <a:r>
              <a:rPr lang="en-US" dirty="0"/>
              <a:t>God does not send the wounds. </a:t>
            </a:r>
            <a:r>
              <a:rPr lang="en-US" dirty="0" smtClean="0"/>
              <a:t>This does not mean all </a:t>
            </a:r>
            <a:r>
              <a:rPr lang="en-US" dirty="0"/>
              <a:t>suffering is always redeemed</a:t>
            </a:r>
            <a:r>
              <a:rPr lang="en-US" dirty="0" smtClean="0"/>
              <a:t>.</a:t>
            </a:r>
          </a:p>
          <a:p>
            <a:pPr marL="0" indent="0">
              <a:buNone/>
            </a:pPr>
            <a:r>
              <a:rPr lang="en-US" dirty="0"/>
              <a:t>Where we find our wounds, there we will find our gifts. Where our wounds are the deepest, there our gifts are the greatest. </a:t>
            </a:r>
          </a:p>
          <a:p>
            <a:endParaRPr lang="en-US" dirty="0"/>
          </a:p>
        </p:txBody>
      </p:sp>
    </p:spTree>
    <p:extLst>
      <p:ext uri="{BB962C8B-B14F-4D97-AF65-F5344CB8AC3E}">
        <p14:creationId xmlns:p14="http://schemas.microsoft.com/office/powerpoint/2010/main" val="168749553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If I had not had this wound, I would not have received this gift.</a:t>
            </a:r>
            <a:endParaRPr lang="en-US" i="1" dirty="0"/>
          </a:p>
        </p:txBody>
      </p:sp>
      <p:sp>
        <p:nvSpPr>
          <p:cNvPr id="3" name="Content Placeholder 2"/>
          <p:cNvSpPr>
            <a:spLocks noGrp="1"/>
          </p:cNvSpPr>
          <p:nvPr>
            <p:ph idx="1"/>
          </p:nvPr>
        </p:nvSpPr>
        <p:spPr>
          <a:xfrm>
            <a:off x="116963" y="1600200"/>
            <a:ext cx="9027037" cy="4800321"/>
          </a:xfrm>
        </p:spPr>
        <p:txBody>
          <a:bodyPr numCol="2">
            <a:normAutofit lnSpcReduction="10000"/>
          </a:bodyPr>
          <a:lstStyle/>
          <a:p>
            <a:pPr marL="0" indent="0" algn="ctr">
              <a:buNone/>
            </a:pPr>
            <a:r>
              <a:rPr lang="en-US" b="1" dirty="0" smtClean="0"/>
              <a:t>Gifts</a:t>
            </a:r>
          </a:p>
          <a:p>
            <a:r>
              <a:rPr lang="en-US" dirty="0" smtClean="0"/>
              <a:t>Working with groups</a:t>
            </a:r>
            <a:br>
              <a:rPr lang="en-US" dirty="0" smtClean="0"/>
            </a:br>
            <a:endParaRPr lang="en-US" dirty="0" smtClean="0"/>
          </a:p>
          <a:p>
            <a:r>
              <a:rPr lang="en-US" dirty="0" smtClean="0"/>
              <a:t>Using language in healing ways</a:t>
            </a:r>
          </a:p>
          <a:p>
            <a:r>
              <a:rPr lang="en-US" dirty="0" smtClean="0"/>
              <a:t>Self-starter, independent</a:t>
            </a:r>
          </a:p>
          <a:p>
            <a:r>
              <a:rPr lang="en-US" dirty="0" smtClean="0"/>
              <a:t>Empathy with people who are hurting</a:t>
            </a:r>
          </a:p>
          <a:p>
            <a:endParaRPr lang="en-US" dirty="0" smtClean="0"/>
          </a:p>
          <a:p>
            <a:pPr marL="0" indent="0" algn="ctr">
              <a:buNone/>
            </a:pPr>
            <a:r>
              <a:rPr lang="en-US" b="1" dirty="0" smtClean="0"/>
              <a:t>Wound</a:t>
            </a:r>
          </a:p>
          <a:p>
            <a:r>
              <a:rPr lang="en-US" dirty="0" smtClean="0"/>
              <a:t>Parent’s poisonous tongue</a:t>
            </a:r>
          </a:p>
          <a:p>
            <a:r>
              <a:rPr lang="en-US" dirty="0" smtClean="0"/>
              <a:t>Only child</a:t>
            </a:r>
            <a:br>
              <a:rPr lang="en-US" dirty="0" smtClean="0"/>
            </a:br>
            <a:endParaRPr lang="en-US" dirty="0" smtClean="0"/>
          </a:p>
          <a:p>
            <a:r>
              <a:rPr lang="en-US" dirty="0" smtClean="0"/>
              <a:t>Non-athletic</a:t>
            </a:r>
          </a:p>
          <a:p>
            <a:r>
              <a:rPr lang="en-US" dirty="0" smtClean="0"/>
              <a:t>Father away from home a lot</a:t>
            </a:r>
            <a:endParaRPr lang="en-US" dirty="0"/>
          </a:p>
        </p:txBody>
      </p:sp>
    </p:spTree>
    <p:extLst>
      <p:ext uri="{BB962C8B-B14F-4D97-AF65-F5344CB8AC3E}">
        <p14:creationId xmlns:p14="http://schemas.microsoft.com/office/powerpoint/2010/main" val="40876289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 Spiritual Gifts and Application “Toolkit”</a:t>
            </a:r>
            <a:r>
              <a:rPr lang="en-US" dirty="0"/>
              <a:t/>
            </a:r>
            <a:br>
              <a:rPr lang="en-US" dirty="0"/>
            </a:br>
            <a:endParaRPr lang="en-US" dirty="0"/>
          </a:p>
        </p:txBody>
      </p:sp>
      <p:sp>
        <p:nvSpPr>
          <p:cNvPr id="3" name="Content Placeholder 2"/>
          <p:cNvSpPr>
            <a:spLocks noGrp="1"/>
          </p:cNvSpPr>
          <p:nvPr>
            <p:ph idx="1"/>
          </p:nvPr>
        </p:nvSpPr>
        <p:spPr>
          <a:xfrm>
            <a:off x="457200" y="1600200"/>
            <a:ext cx="8686800" cy="5257800"/>
          </a:xfrm>
        </p:spPr>
        <p:txBody>
          <a:bodyPr>
            <a:normAutofit fontScale="77500" lnSpcReduction="20000"/>
          </a:bodyPr>
          <a:lstStyle/>
          <a:p>
            <a:pPr marL="514350" indent="-514350">
              <a:buFont typeface="+mj-lt"/>
              <a:buAutoNum type="arabicPeriod"/>
            </a:pPr>
            <a:r>
              <a:rPr lang="en-US" dirty="0"/>
              <a:t> </a:t>
            </a:r>
            <a:r>
              <a:rPr lang="en-US" i="1" dirty="0" smtClean="0"/>
              <a:t>Called </a:t>
            </a:r>
            <a:r>
              <a:rPr lang="en-US" i="1" dirty="0"/>
              <a:t>to Transformation</a:t>
            </a:r>
            <a:r>
              <a:rPr lang="en-US" dirty="0"/>
              <a:t> Model Overview (Page 2)</a:t>
            </a:r>
          </a:p>
          <a:p>
            <a:pPr lvl="1"/>
            <a:r>
              <a:rPr lang="en-US" dirty="0"/>
              <a:t>http://</a:t>
            </a:r>
            <a:r>
              <a:rPr lang="en-US" dirty="0" err="1"/>
              <a:t>calledtotransformation.org</a:t>
            </a:r>
            <a:r>
              <a:rPr lang="en-US" dirty="0"/>
              <a:t>/about-c2t/the-model/</a:t>
            </a:r>
          </a:p>
          <a:p>
            <a:pPr marL="514350" lvl="0" indent="-514350">
              <a:buFont typeface="+mj-lt"/>
              <a:buAutoNum type="arabicPeriod"/>
            </a:pPr>
            <a:r>
              <a:rPr lang="en-US" dirty="0"/>
              <a:t>Glossary of Terms	(Page 5)</a:t>
            </a:r>
          </a:p>
          <a:p>
            <a:pPr marL="514350" lvl="0" indent="-514350">
              <a:buFont typeface="+mj-lt"/>
              <a:buAutoNum type="arabicPeriod"/>
            </a:pPr>
            <a:r>
              <a:rPr lang="en-US" dirty="0"/>
              <a:t>A Spiritual Gifts Assessment Tool from the Lutheran Church (ELCA) (Page 6)</a:t>
            </a:r>
          </a:p>
          <a:p>
            <a:pPr marL="514350" lvl="0" indent="-514350">
              <a:buFont typeface="+mj-lt"/>
              <a:buAutoNum type="arabicPeriod"/>
            </a:pPr>
            <a:r>
              <a:rPr lang="en-US" dirty="0"/>
              <a:t>http://</a:t>
            </a:r>
            <a:r>
              <a:rPr lang="en-US" dirty="0" err="1"/>
              <a:t>www.elca.org</a:t>
            </a:r>
            <a:r>
              <a:rPr lang="en-US" dirty="0"/>
              <a:t>/Our-Work/Congregations-and-Synods/Faith-Practices/Assessment-Tools</a:t>
            </a:r>
          </a:p>
          <a:p>
            <a:pPr marL="514350" lvl="0" indent="-514350">
              <a:buFont typeface="+mj-lt"/>
              <a:buAutoNum type="arabicPeriod"/>
            </a:pPr>
            <a:r>
              <a:rPr lang="en-US" u="sng" dirty="0"/>
              <a:t>Discerning Your Spiritual Gifts</a:t>
            </a:r>
            <a:r>
              <a:rPr lang="en-US" dirty="0"/>
              <a:t> book by Lloyd Edwards (Page 7)</a:t>
            </a:r>
          </a:p>
          <a:p>
            <a:pPr marL="514350" lvl="0" indent="-514350">
              <a:buFont typeface="+mj-lt"/>
              <a:buAutoNum type="arabicPeriod"/>
            </a:pPr>
            <a:r>
              <a:rPr lang="en-US" i="1" dirty="0"/>
              <a:t>Studying Your Congregation and Community</a:t>
            </a:r>
            <a:r>
              <a:rPr lang="en-US" dirty="0"/>
              <a:t> Website (The Episcopal Church) (Page 8)</a:t>
            </a:r>
          </a:p>
          <a:p>
            <a:pPr lvl="1"/>
            <a:r>
              <a:rPr lang="en-US" dirty="0"/>
              <a:t>http://</a:t>
            </a:r>
            <a:r>
              <a:rPr lang="en-US" dirty="0" err="1"/>
              <a:t>www.episcopalchurch.org</a:t>
            </a:r>
            <a:r>
              <a:rPr lang="en-US" dirty="0"/>
              <a:t>/page/studying-your-congregation-and-community</a:t>
            </a:r>
          </a:p>
          <a:p>
            <a:pPr marL="514350" lvl="0" indent="-514350">
              <a:buFont typeface="+mj-lt"/>
              <a:buAutoNum type="arabicPeriod"/>
            </a:pPr>
            <a:r>
              <a:rPr lang="en-US" dirty="0"/>
              <a:t>An Excerpt from The </a:t>
            </a:r>
            <a:r>
              <a:rPr lang="en-US" dirty="0" err="1"/>
              <a:t>ExecutiveInsite</a:t>
            </a:r>
            <a:r>
              <a:rPr lang="en-US" dirty="0"/>
              <a:t> Report Demographic Study from the </a:t>
            </a:r>
            <a:r>
              <a:rPr lang="en-US" i="1" dirty="0"/>
              <a:t>Studying Your Congregation and Community</a:t>
            </a:r>
            <a:r>
              <a:rPr lang="en-US" dirty="0"/>
              <a:t> Website (Page 9)</a:t>
            </a:r>
          </a:p>
          <a:p>
            <a:pPr marL="0" indent="0">
              <a:buNone/>
            </a:pPr>
            <a:endParaRPr lang="en-US" dirty="0"/>
          </a:p>
        </p:txBody>
      </p:sp>
    </p:spTree>
    <p:extLst>
      <p:ext uri="{BB962C8B-B14F-4D97-AF65-F5344CB8AC3E}">
        <p14:creationId xmlns:p14="http://schemas.microsoft.com/office/powerpoint/2010/main" val="73955259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417638"/>
            <a:ext cx="9144000" cy="5440362"/>
          </a:xfrm>
        </p:spPr>
        <p:txBody>
          <a:bodyPr>
            <a:normAutofit lnSpcReduction="10000"/>
          </a:bodyPr>
          <a:lstStyle/>
          <a:p>
            <a:pPr marL="0" indent="0">
              <a:buNone/>
            </a:pPr>
            <a:r>
              <a:rPr lang="en-US" dirty="0"/>
              <a:t>Congregations may use these tools to help determine what spiritual gifts God gives people in a particular parish (Spiritual Gifts Assessment), the assets and desires of the community surrounding the parish (</a:t>
            </a:r>
            <a:r>
              <a:rPr lang="en-US" i="1" dirty="0"/>
              <a:t>Studying Your Congregation and Community</a:t>
            </a:r>
            <a:r>
              <a:rPr lang="en-US" dirty="0"/>
              <a:t> Website), and how to practically use the spiritual gifts God gives a congregation to reach and impact the surrounding neighborhood (</a:t>
            </a:r>
            <a:r>
              <a:rPr lang="en-US" u="sng" dirty="0"/>
              <a:t>Discerning Your Spiritual Gifts</a:t>
            </a:r>
            <a:r>
              <a:rPr lang="en-US" dirty="0"/>
              <a:t> book and the </a:t>
            </a:r>
            <a:r>
              <a:rPr lang="en-US" i="1" dirty="0"/>
              <a:t>Called to Transformation</a:t>
            </a:r>
            <a:r>
              <a:rPr lang="en-US" dirty="0"/>
              <a:t> website). These are practical steps congregations may use to discover and deepen parish spirituality while engaging geographic neighbors. </a:t>
            </a:r>
          </a:p>
          <a:p>
            <a:endParaRPr lang="en-US" dirty="0"/>
          </a:p>
        </p:txBody>
      </p:sp>
    </p:spTree>
    <p:extLst>
      <p:ext uri="{BB962C8B-B14F-4D97-AF65-F5344CB8AC3E}">
        <p14:creationId xmlns:p14="http://schemas.microsoft.com/office/powerpoint/2010/main" val="387898969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Spiritual-Gifts-Logo.jpg"/>
          <p:cNvPicPr>
            <a:picLocks noChangeAspect="1"/>
          </p:cNvPicPr>
          <p:nvPr/>
        </p:nvPicPr>
        <p:blipFill rotWithShape="1">
          <a:blip r:embed="rId2">
            <a:extLst>
              <a:ext uri="{28A0092B-C50C-407E-A947-70E740481C1C}">
                <a14:useLocalDpi xmlns:a14="http://schemas.microsoft.com/office/drawing/2010/main" val="0"/>
              </a:ext>
            </a:extLst>
          </a:blip>
          <a:srcRect b="4964"/>
          <a:stretch/>
        </p:blipFill>
        <p:spPr>
          <a:xfrm>
            <a:off x="1954952" y="7791"/>
            <a:ext cx="5564097" cy="6913292"/>
          </a:xfrm>
          <a:prstGeom prst="rect">
            <a:avLst/>
          </a:prstGeom>
        </p:spPr>
      </p:pic>
    </p:spTree>
    <p:extLst>
      <p:ext uri="{BB962C8B-B14F-4D97-AF65-F5344CB8AC3E}">
        <p14:creationId xmlns:p14="http://schemas.microsoft.com/office/powerpoint/2010/main" val="328831865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9583</TotalTime>
  <Words>673</Words>
  <Application>Microsoft Macintosh PowerPoint</Application>
  <PresentationFormat>On-screen Show (4:3)</PresentationFormat>
  <Paragraphs>61</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Spiritual Gifts Workshop</vt:lpstr>
      <vt:lpstr>PowerPoint Presentation</vt:lpstr>
      <vt:lpstr>PowerPoint Presentation</vt:lpstr>
      <vt:lpstr>Discerning Your Spiritual Gifts by Fr. Lloyd Edwards</vt:lpstr>
      <vt:lpstr>PowerPoint Presentation</vt:lpstr>
      <vt:lpstr>PowerPoint Presentation</vt:lpstr>
      <vt:lpstr>Spiritual Gifts vs. Natural Talents</vt:lpstr>
      <vt:lpstr>Finding Your Spiritual Gifts</vt:lpstr>
      <vt:lpstr>PowerPoint Presentation</vt:lpstr>
      <vt:lpstr>Spiritual Gifts Inventory Results</vt:lpstr>
      <vt:lpstr>Wounds, Healing, and Spiritual Gifts </vt:lpstr>
      <vt:lpstr>If I had not had this wound, I would not have received this gift.</vt:lpstr>
      <vt:lpstr>A Spiritual Gifts and Application “Toolkit” </vt:lpstr>
      <vt:lpstr>PowerPoint Presentation</vt:lpstr>
      <vt:lpstr>PowerPoint Presentation</vt:lpstr>
    </vt:vector>
  </TitlesOfParts>
  <Company>The Episcopal Church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Jemonde Taylor</dc:creator>
  <cp:lastModifiedBy>Jemonde Taylor</cp:lastModifiedBy>
  <cp:revision>36</cp:revision>
  <dcterms:created xsi:type="dcterms:W3CDTF">2015-11-13T01:51:21Z</dcterms:created>
  <dcterms:modified xsi:type="dcterms:W3CDTF">2015-11-19T18:17:45Z</dcterms:modified>
</cp:coreProperties>
</file>